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61" r:id="rId3"/>
    <p:sldId id="257" r:id="rId4"/>
    <p:sldId id="258" r:id="rId5"/>
    <p:sldId id="259" r:id="rId6"/>
    <p:sldId id="260" r:id="rId7"/>
    <p:sldId id="262" r:id="rId8"/>
    <p:sldId id="263" r:id="rId9"/>
    <p:sldId id="264" r:id="rId10"/>
    <p:sldId id="265" r:id="rId11"/>
    <p:sldId id="266" r:id="rId12"/>
    <p:sldId id="268" r:id="rId13"/>
    <p:sldId id="269" r:id="rId14"/>
    <p:sldId id="271" r:id="rId15"/>
    <p:sldId id="270" r:id="rId16"/>
    <p:sldId id="272" r:id="rId17"/>
    <p:sldId id="273" r:id="rId18"/>
    <p:sldId id="275" r:id="rId19"/>
    <p:sldId id="276" r:id="rId2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65"/>
  </p:normalViewPr>
  <p:slideViewPr>
    <p:cSldViewPr snapToGrid="0" snapToObjects="1">
      <p:cViewPr varScale="1">
        <p:scale>
          <a:sx n="71" d="100"/>
          <a:sy n="71" d="100"/>
        </p:scale>
        <p:origin x="1109" y="3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7" name="Date Placeholder 6"/>
          <p:cNvSpPr>
            <a:spLocks noGrp="1"/>
          </p:cNvSpPr>
          <p:nvPr>
            <p:ph type="dt" sz="half" idx="10"/>
          </p:nvPr>
        </p:nvSpPr>
        <p:spPr/>
        <p:txBody>
          <a:bodyPr/>
          <a:lstStyle/>
          <a:p>
            <a:fld id="{955359CF-D824-3C48-8000-B1974E7DD939}" type="datetimeFigureOut">
              <a:rPr lang="es-ES" smtClean="0"/>
              <a:t>04/06/2024</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220575037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955359CF-D824-3C48-8000-B1974E7DD939}" type="datetimeFigureOut">
              <a:rPr lang="es-ES" smtClean="0"/>
              <a:t>04/06/2024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2396040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955359CF-D824-3C48-8000-B1974E7DD939}" type="datetimeFigureOut">
              <a:rPr lang="es-ES" smtClean="0"/>
              <a:t>04/06/2024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1265831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
Segundo nivel
Tercer nivel
Cuarto nivel
Quinto nivel</a:t>
            </a:r>
            <a:endParaRPr lang="en-US" dirty="0"/>
          </a:p>
        </p:txBody>
      </p:sp>
      <p:sp>
        <p:nvSpPr>
          <p:cNvPr id="7" name="Date Placeholder 6"/>
          <p:cNvSpPr>
            <a:spLocks noGrp="1"/>
          </p:cNvSpPr>
          <p:nvPr>
            <p:ph type="dt" sz="half" idx="10"/>
          </p:nvPr>
        </p:nvSpPr>
        <p:spPr/>
        <p:txBody>
          <a:bodyPr/>
          <a:lstStyle/>
          <a:p>
            <a:fld id="{955359CF-D824-3C48-8000-B1974E7DD939}" type="datetimeFigureOut">
              <a:rPr lang="es-ES" smtClean="0"/>
              <a:t>04/06/2024</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3589454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
Segundo nivel
Tercer nivel
Cuarto nivel
Quinto nivel</a:t>
            </a:r>
            <a:endParaRPr lang="en-US" dirty="0"/>
          </a:p>
        </p:txBody>
      </p:sp>
      <p:sp>
        <p:nvSpPr>
          <p:cNvPr id="7" name="Date Placeholder 6"/>
          <p:cNvSpPr>
            <a:spLocks noGrp="1"/>
          </p:cNvSpPr>
          <p:nvPr>
            <p:ph type="dt" sz="half" idx="10"/>
          </p:nvPr>
        </p:nvSpPr>
        <p:spPr/>
        <p:txBody>
          <a:bodyPr/>
          <a:lstStyle/>
          <a:p>
            <a:fld id="{955359CF-D824-3C48-8000-B1974E7DD939}" type="datetimeFigureOut">
              <a:rPr lang="es-ES" smtClean="0"/>
              <a:t>04/06/2024</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109724290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s-ES"/>
              <a:t>Editar los estilos de texto del patrón
Segundo nivel
Tercer nivel
Cuarto nivel
Quinto nivel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s-ES"/>
              <a:t>Editar los estilos de texto del patrón
Segundo nivel
Tercer nivel
Cuarto nivel
Quinto nivel</a:t>
            </a:r>
            <a:endParaRPr lang="en-US" dirty="0"/>
          </a:p>
        </p:txBody>
      </p:sp>
      <p:sp>
        <p:nvSpPr>
          <p:cNvPr id="8" name="Date Placeholder 7"/>
          <p:cNvSpPr>
            <a:spLocks noGrp="1"/>
          </p:cNvSpPr>
          <p:nvPr>
            <p:ph type="dt" sz="half" idx="10"/>
          </p:nvPr>
        </p:nvSpPr>
        <p:spPr/>
        <p:txBody>
          <a:bodyPr/>
          <a:lstStyle/>
          <a:p>
            <a:fld id="{955359CF-D824-3C48-8000-B1974E7DD939}" type="datetimeFigureOut">
              <a:rPr lang="es-ES" smtClean="0"/>
              <a:t>04/06/2024</a:t>
            </a:fld>
            <a:endParaRPr lang="es-ES"/>
          </a:p>
        </p:txBody>
      </p:sp>
      <p:sp>
        <p:nvSpPr>
          <p:cNvPr id="9" name="Footer Placeholder 8"/>
          <p:cNvSpPr>
            <a:spLocks noGrp="1"/>
          </p:cNvSpPr>
          <p:nvPr>
            <p:ph type="ftr" sz="quarter" idx="11"/>
          </p:nvPr>
        </p:nvSpPr>
        <p:spPr/>
        <p:txBody>
          <a:bodyPr/>
          <a:lstStyle/>
          <a:p>
            <a:endParaRPr lang="es-ES"/>
          </a:p>
        </p:txBody>
      </p:sp>
      <p:sp>
        <p:nvSpPr>
          <p:cNvPr id="10" name="Slide Number Placeholder 9"/>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3845555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dirty="0"/>
          </a:p>
        </p:txBody>
      </p:sp>
      <p:sp>
        <p:nvSpPr>
          <p:cNvPr id="4" name="Content Placeholder 3"/>
          <p:cNvSpPr>
            <a:spLocks noGrp="1"/>
          </p:cNvSpPr>
          <p:nvPr>
            <p:ph sz="half" idx="2"/>
          </p:nvPr>
        </p:nvSpPr>
        <p:spPr>
          <a:xfrm>
            <a:off x="1583436" y="3143250"/>
            <a:ext cx="4270248" cy="2596776"/>
          </a:xfrm>
        </p:spPr>
        <p:txBody>
          <a:bodyPr/>
          <a:lstStyle/>
          <a:p>
            <a:pPr lvl="0"/>
            <a:r>
              <a:rPr lang="es-ES"/>
              <a:t>Editar los estilos de texto del patrón
Segundo nivel
Tercer nivel
Cuarto nivel
Quinto nivel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s-ES"/>
              <a:t>Editar los estilos de texto del patrón
Segundo nivel
Tercer nivel
Cuarto nivel
Quinto nivel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dirty="0"/>
          </a:p>
        </p:txBody>
      </p:sp>
      <p:sp>
        <p:nvSpPr>
          <p:cNvPr id="7" name="Date Placeholder 6"/>
          <p:cNvSpPr>
            <a:spLocks noGrp="1"/>
          </p:cNvSpPr>
          <p:nvPr>
            <p:ph type="dt" sz="half" idx="10"/>
          </p:nvPr>
        </p:nvSpPr>
        <p:spPr/>
        <p:txBody>
          <a:bodyPr/>
          <a:lstStyle/>
          <a:p>
            <a:fld id="{955359CF-D824-3C48-8000-B1974E7DD939}" type="datetimeFigureOut">
              <a:rPr lang="es-ES" smtClean="0"/>
              <a:t>04/06/2024</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BCCDE822-6C60-2447-9763-C0DC4B20239F}" type="slidenum">
              <a:rPr lang="es-ES" smtClean="0"/>
              <a:t>‹Nº›</a:t>
            </a:fld>
            <a:endParaRPr lang="es-ES"/>
          </a:p>
        </p:txBody>
      </p:sp>
      <p:sp>
        <p:nvSpPr>
          <p:cNvPr id="10" name="Title 9"/>
          <p:cNvSpPr>
            <a:spLocks noGrp="1"/>
          </p:cNvSpPr>
          <p:nvPr>
            <p:ph type="title"/>
          </p:nvPr>
        </p:nvSpPr>
        <p:spPr/>
        <p:txBody>
          <a:bodyPr/>
          <a:lstStyle/>
          <a:p>
            <a:r>
              <a:rPr lang="es-ES"/>
              <a:t>Haga clic para modificar el estilo de título del patrón</a:t>
            </a:r>
            <a:endParaRPr lang="en-US" dirty="0"/>
          </a:p>
        </p:txBody>
      </p:sp>
    </p:spTree>
    <p:extLst>
      <p:ext uri="{BB962C8B-B14F-4D97-AF65-F5344CB8AC3E}">
        <p14:creationId xmlns:p14="http://schemas.microsoft.com/office/powerpoint/2010/main" val="365861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55359CF-D824-3C48-8000-B1974E7DD939}" type="datetimeFigureOut">
              <a:rPr lang="es-ES" smtClean="0"/>
              <a:t>04/06/2024</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18879386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5359CF-D824-3C48-8000-B1974E7DD939}" type="datetimeFigureOut">
              <a:rPr lang="es-ES" smtClean="0"/>
              <a:t>04/06/2024</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34181507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s-ES"/>
              <a:t>Editar los estilos de texto del patrón
Segundo nivel
Tercer nivel
Cuarto nivel
Quinto nivel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
Segundo nivel
Tercer nivel
Cuarto nivel
Quinto nivel</a:t>
            </a:r>
            <a:endParaRPr lang="en-US" dirty="0"/>
          </a:p>
        </p:txBody>
      </p:sp>
      <p:sp>
        <p:nvSpPr>
          <p:cNvPr id="9" name="Date Placeholder 8"/>
          <p:cNvSpPr>
            <a:spLocks noGrp="1"/>
          </p:cNvSpPr>
          <p:nvPr>
            <p:ph type="dt" sz="half" idx="10"/>
          </p:nvPr>
        </p:nvSpPr>
        <p:spPr/>
        <p:txBody>
          <a:bodyPr/>
          <a:lstStyle/>
          <a:p>
            <a:fld id="{955359CF-D824-3C48-8000-B1974E7DD939}" type="datetimeFigureOut">
              <a:rPr lang="es-ES" smtClean="0"/>
              <a:t>04/06/2024</a:t>
            </a:fld>
            <a:endParaRPr lang="es-E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s-ES"/>
          </a:p>
        </p:txBody>
      </p:sp>
      <p:sp>
        <p:nvSpPr>
          <p:cNvPr id="11" name="Slide Number Placeholder 10"/>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46537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
Segundo nivel
Tercer nivel
Cuarto nivel
Quinto nivel</a:t>
            </a:r>
            <a:endParaRPr lang="en-US" dirty="0"/>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955359CF-D824-3C48-8000-B1974E7DD939}" type="datetimeFigureOut">
              <a:rPr lang="es-ES" smtClean="0"/>
              <a:t>04/06/2024</a:t>
            </a:fld>
            <a:endParaRPr lang="es-E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s-ES"/>
          </a:p>
        </p:txBody>
      </p:sp>
      <p:sp>
        <p:nvSpPr>
          <p:cNvPr id="10" name="Slide Number Placeholder 9"/>
          <p:cNvSpPr>
            <a:spLocks noGrp="1"/>
          </p:cNvSpPr>
          <p:nvPr>
            <p:ph type="sldNum" sz="quarter" idx="12"/>
          </p:nvPr>
        </p:nvSpPr>
        <p:spPr/>
        <p:txBody>
          <a:bodyPr/>
          <a:lstStyle/>
          <a:p>
            <a:fld id="{BCCDE822-6C60-2447-9763-C0DC4B20239F}" type="slidenum">
              <a:rPr lang="es-ES" smtClean="0"/>
              <a:t>‹Nº›</a:t>
            </a:fld>
            <a:endParaRPr lang="es-ES"/>
          </a:p>
        </p:txBody>
      </p:sp>
    </p:spTree>
    <p:extLst>
      <p:ext uri="{BB962C8B-B14F-4D97-AF65-F5344CB8AC3E}">
        <p14:creationId xmlns:p14="http://schemas.microsoft.com/office/powerpoint/2010/main" val="3045912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955359CF-D824-3C48-8000-B1974E7DD939}" type="datetimeFigureOut">
              <a:rPr lang="es-ES" smtClean="0"/>
              <a:t>04/06/2024</a:t>
            </a:fld>
            <a:endParaRPr lang="es-E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s-E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BCCDE822-6C60-2447-9763-C0DC4B20239F}" type="slidenum">
              <a:rPr lang="es-ES" smtClean="0"/>
              <a:t>‹Nº›</a:t>
            </a:fld>
            <a:endParaRPr lang="es-ES"/>
          </a:p>
        </p:txBody>
      </p:sp>
    </p:spTree>
    <p:extLst>
      <p:ext uri="{BB962C8B-B14F-4D97-AF65-F5344CB8AC3E}">
        <p14:creationId xmlns:p14="http://schemas.microsoft.com/office/powerpoint/2010/main" val="379905471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about:blank"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0729A7-2F7F-5348-AA2B-ABDC32FDF125}"/>
              </a:ext>
            </a:extLst>
          </p:cNvPr>
          <p:cNvSpPr>
            <a:spLocks noGrp="1"/>
          </p:cNvSpPr>
          <p:nvPr>
            <p:ph type="ctrTitle"/>
          </p:nvPr>
        </p:nvSpPr>
        <p:spPr/>
        <p:txBody>
          <a:bodyPr/>
          <a:lstStyle/>
          <a:p>
            <a:r>
              <a:rPr lang="es-ES" dirty="0"/>
              <a:t>EJERCICIO Y METABOLISMO </a:t>
            </a:r>
            <a:br>
              <a:rPr lang="es-ES" dirty="0"/>
            </a:br>
            <a:r>
              <a:rPr lang="es-ES" dirty="0"/>
              <a:t>de la glucosa</a:t>
            </a:r>
          </a:p>
        </p:txBody>
      </p:sp>
      <p:sp>
        <p:nvSpPr>
          <p:cNvPr id="3" name="Subtítulo 2">
            <a:extLst>
              <a:ext uri="{FF2B5EF4-FFF2-40B4-BE49-F238E27FC236}">
                <a16:creationId xmlns:a16="http://schemas.microsoft.com/office/drawing/2014/main" id="{511163CC-6EDF-DD43-A4B0-98C3F71C8115}"/>
              </a:ext>
            </a:extLst>
          </p:cNvPr>
          <p:cNvSpPr>
            <a:spLocks noGrp="1"/>
          </p:cNvSpPr>
          <p:nvPr>
            <p:ph type="subTitle" idx="1"/>
          </p:nvPr>
        </p:nvSpPr>
        <p:spPr/>
        <p:txBody>
          <a:bodyPr/>
          <a:lstStyle/>
          <a:p>
            <a:r>
              <a:rPr lang="es-ES" dirty="0"/>
              <a:t>Víctor </a:t>
            </a:r>
            <a:r>
              <a:rPr lang="es-ES" dirty="0" err="1"/>
              <a:t>Pretelt</a:t>
            </a:r>
            <a:r>
              <a:rPr lang="es-ES" dirty="0"/>
              <a:t> Pizza</a:t>
            </a:r>
          </a:p>
        </p:txBody>
      </p:sp>
    </p:spTree>
    <p:extLst>
      <p:ext uri="{BB962C8B-B14F-4D97-AF65-F5344CB8AC3E}">
        <p14:creationId xmlns:p14="http://schemas.microsoft.com/office/powerpoint/2010/main" val="1216245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FF78F8-7046-AA45-A17E-068024AC58EE}"/>
              </a:ext>
            </a:extLst>
          </p:cNvPr>
          <p:cNvSpPr>
            <a:spLocks noGrp="1"/>
          </p:cNvSpPr>
          <p:nvPr>
            <p:ph type="title"/>
          </p:nvPr>
        </p:nvSpPr>
        <p:spPr/>
        <p:txBody>
          <a:bodyPr/>
          <a:lstStyle/>
          <a:p>
            <a:r>
              <a:rPr lang="es-ES" dirty="0"/>
              <a:t>Ejercicio y metabolismo </a:t>
            </a:r>
            <a:br>
              <a:rPr lang="es-ES" dirty="0"/>
            </a:br>
            <a:r>
              <a:rPr lang="es-ES" dirty="0"/>
              <a:t>del azúcar</a:t>
            </a:r>
          </a:p>
        </p:txBody>
      </p:sp>
      <p:sp>
        <p:nvSpPr>
          <p:cNvPr id="3" name="Marcador de contenido 2">
            <a:extLst>
              <a:ext uri="{FF2B5EF4-FFF2-40B4-BE49-F238E27FC236}">
                <a16:creationId xmlns:a16="http://schemas.microsoft.com/office/drawing/2014/main" id="{C5316FCE-8913-A748-946F-DEB2169D787D}"/>
              </a:ext>
            </a:extLst>
          </p:cNvPr>
          <p:cNvSpPr>
            <a:spLocks noGrp="1"/>
          </p:cNvSpPr>
          <p:nvPr>
            <p:ph idx="1"/>
          </p:nvPr>
        </p:nvSpPr>
        <p:spPr/>
        <p:txBody>
          <a:bodyPr/>
          <a:lstStyle/>
          <a:p>
            <a:r>
              <a:rPr lang="es-ES" dirty="0"/>
              <a:t>El ejercicio físico requiere energía, esa energía se obtiene de la glucosa en sangre, por lo que disminuye los niveles de glucosa en sangre y por tanto, también de insulina. </a:t>
            </a:r>
          </a:p>
          <a:p>
            <a:r>
              <a:rPr lang="es-ES" dirty="0"/>
              <a:t>Evita e incluso revierte estados </a:t>
            </a:r>
            <a:r>
              <a:rPr lang="es-ES" dirty="0" err="1"/>
              <a:t>prediabeticos</a:t>
            </a:r>
            <a:r>
              <a:rPr lang="es-ES" dirty="0"/>
              <a:t>, ya que al descender la glucosa en sangre, también disminuye la insulina evitando los procesos de resistencia a la insulina. </a:t>
            </a:r>
          </a:p>
          <a:p>
            <a:r>
              <a:rPr lang="es-ES" dirty="0"/>
              <a:t>En pacientes diabéticos requiere menos dosis de tratamientos porque el nivel medio de glucosa en sangre baja. </a:t>
            </a:r>
          </a:p>
        </p:txBody>
      </p:sp>
    </p:spTree>
    <p:extLst>
      <p:ext uri="{BB962C8B-B14F-4D97-AF65-F5344CB8AC3E}">
        <p14:creationId xmlns:p14="http://schemas.microsoft.com/office/powerpoint/2010/main" val="259209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29339E-2759-7643-B877-1FB3A569DA67}"/>
              </a:ext>
            </a:extLst>
          </p:cNvPr>
          <p:cNvSpPr>
            <a:spLocks noGrp="1"/>
          </p:cNvSpPr>
          <p:nvPr>
            <p:ph type="title"/>
          </p:nvPr>
        </p:nvSpPr>
        <p:spPr/>
        <p:txBody>
          <a:bodyPr/>
          <a:lstStyle/>
          <a:p>
            <a:r>
              <a:rPr lang="es-ES" dirty="0"/>
              <a:t>Por tanto existe una relación entre:</a:t>
            </a:r>
          </a:p>
        </p:txBody>
      </p:sp>
      <p:sp>
        <p:nvSpPr>
          <p:cNvPr id="3" name="Marcador de contenido 2">
            <a:extLst>
              <a:ext uri="{FF2B5EF4-FFF2-40B4-BE49-F238E27FC236}">
                <a16:creationId xmlns:a16="http://schemas.microsoft.com/office/drawing/2014/main" id="{DB69E026-C694-DC4C-8ED3-5ACA30DF70BA}"/>
              </a:ext>
            </a:extLst>
          </p:cNvPr>
          <p:cNvSpPr>
            <a:spLocks noGrp="1"/>
          </p:cNvSpPr>
          <p:nvPr>
            <p:ph idx="1"/>
          </p:nvPr>
        </p:nvSpPr>
        <p:spPr/>
        <p:txBody>
          <a:bodyPr/>
          <a:lstStyle/>
          <a:p>
            <a:r>
              <a:rPr lang="es-ES" dirty="0"/>
              <a:t>EJERCICIO FISICO </a:t>
            </a:r>
          </a:p>
          <a:p>
            <a:r>
              <a:rPr lang="es-ES" dirty="0"/>
              <a:t>NIVEL DE GLUCOSA EN AYUNAS</a:t>
            </a:r>
          </a:p>
          <a:p>
            <a:r>
              <a:rPr lang="es-ES" dirty="0"/>
              <a:t>NIVEL DE HEMOGLOBINA GLICADA</a:t>
            </a:r>
          </a:p>
          <a:p>
            <a:r>
              <a:rPr lang="es-ES" dirty="0"/>
              <a:t>IMC</a:t>
            </a:r>
          </a:p>
          <a:p>
            <a:r>
              <a:rPr lang="es-ES" dirty="0"/>
              <a:t>NIVELES DE INSULINA</a:t>
            </a:r>
          </a:p>
          <a:p>
            <a:r>
              <a:rPr lang="es-ES" dirty="0"/>
              <a:t>EDAD</a:t>
            </a:r>
          </a:p>
          <a:p>
            <a:r>
              <a:rPr lang="es-ES" dirty="0"/>
              <a:t>GÉNERO </a:t>
            </a:r>
          </a:p>
        </p:txBody>
      </p:sp>
    </p:spTree>
    <p:extLst>
      <p:ext uri="{BB962C8B-B14F-4D97-AF65-F5344CB8AC3E}">
        <p14:creationId xmlns:p14="http://schemas.microsoft.com/office/powerpoint/2010/main" val="17588581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29339E-2759-7643-B877-1FB3A569DA67}"/>
              </a:ext>
            </a:extLst>
          </p:cNvPr>
          <p:cNvSpPr>
            <a:spLocks noGrp="1"/>
          </p:cNvSpPr>
          <p:nvPr>
            <p:ph type="title"/>
          </p:nvPr>
        </p:nvSpPr>
        <p:spPr/>
        <p:txBody>
          <a:bodyPr/>
          <a:lstStyle/>
          <a:p>
            <a:r>
              <a:rPr lang="es-ES" dirty="0"/>
              <a:t>Por tanto existe una relación entre:</a:t>
            </a:r>
          </a:p>
        </p:txBody>
      </p:sp>
      <p:sp>
        <p:nvSpPr>
          <p:cNvPr id="3" name="Marcador de contenido 2">
            <a:extLst>
              <a:ext uri="{FF2B5EF4-FFF2-40B4-BE49-F238E27FC236}">
                <a16:creationId xmlns:a16="http://schemas.microsoft.com/office/drawing/2014/main" id="{DB69E026-C694-DC4C-8ED3-5ACA30DF70BA}"/>
              </a:ext>
            </a:extLst>
          </p:cNvPr>
          <p:cNvSpPr>
            <a:spLocks noGrp="1"/>
          </p:cNvSpPr>
          <p:nvPr>
            <p:ph idx="1"/>
          </p:nvPr>
        </p:nvSpPr>
        <p:spPr/>
        <p:txBody>
          <a:bodyPr/>
          <a:lstStyle/>
          <a:p>
            <a:r>
              <a:rPr lang="es-ES" dirty="0"/>
              <a:t>EJERCICIO FISICO </a:t>
            </a:r>
          </a:p>
          <a:p>
            <a:r>
              <a:rPr lang="es-ES" dirty="0"/>
              <a:t>NIVEL DE GLUCOSA EN AYUNAS</a:t>
            </a:r>
          </a:p>
          <a:p>
            <a:r>
              <a:rPr lang="es-ES" dirty="0"/>
              <a:t>NIVEL DE HEMOGLOBINA GLICADA</a:t>
            </a:r>
          </a:p>
          <a:p>
            <a:r>
              <a:rPr lang="es-ES" dirty="0"/>
              <a:t>IMC</a:t>
            </a:r>
          </a:p>
          <a:p>
            <a:r>
              <a:rPr lang="es-ES" dirty="0"/>
              <a:t>NIVELES DE INSULINA</a:t>
            </a:r>
          </a:p>
          <a:p>
            <a:r>
              <a:rPr lang="es-ES" dirty="0"/>
              <a:t>EDAD</a:t>
            </a:r>
          </a:p>
          <a:p>
            <a:r>
              <a:rPr lang="es-ES" dirty="0"/>
              <a:t>GÉNERO </a:t>
            </a:r>
          </a:p>
        </p:txBody>
      </p:sp>
      <p:sp>
        <p:nvSpPr>
          <p:cNvPr id="4" name="Flecha arriba 3">
            <a:extLst>
              <a:ext uri="{FF2B5EF4-FFF2-40B4-BE49-F238E27FC236}">
                <a16:creationId xmlns:a16="http://schemas.microsoft.com/office/drawing/2014/main" id="{491F583B-0AEC-9C4F-822D-D6736F6A8B35}"/>
              </a:ext>
            </a:extLst>
          </p:cNvPr>
          <p:cNvSpPr/>
          <p:nvPr/>
        </p:nvSpPr>
        <p:spPr>
          <a:xfrm>
            <a:off x="4605454" y="2609385"/>
            <a:ext cx="234175" cy="34568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Cerrar llave 4">
            <a:extLst>
              <a:ext uri="{FF2B5EF4-FFF2-40B4-BE49-F238E27FC236}">
                <a16:creationId xmlns:a16="http://schemas.microsoft.com/office/drawing/2014/main" id="{2A8A33C8-FBB3-A54D-9CB1-7920EED58ED8}"/>
              </a:ext>
            </a:extLst>
          </p:cNvPr>
          <p:cNvSpPr/>
          <p:nvPr/>
        </p:nvSpPr>
        <p:spPr>
          <a:xfrm>
            <a:off x="6222380" y="3033132"/>
            <a:ext cx="802888" cy="152771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6" name="Flecha abajo 5">
            <a:extLst>
              <a:ext uri="{FF2B5EF4-FFF2-40B4-BE49-F238E27FC236}">
                <a16:creationId xmlns:a16="http://schemas.microsoft.com/office/drawing/2014/main" id="{473A76AA-AB3E-3549-BF4A-CB3B4EFB1A70}"/>
              </a:ext>
            </a:extLst>
          </p:cNvPr>
          <p:cNvSpPr/>
          <p:nvPr/>
        </p:nvSpPr>
        <p:spPr>
          <a:xfrm>
            <a:off x="7449015" y="3468029"/>
            <a:ext cx="267629" cy="5687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344411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788F82-A67E-1B44-AD52-0667B3D8DAEE}"/>
              </a:ext>
            </a:extLst>
          </p:cNvPr>
          <p:cNvSpPr>
            <a:spLocks noGrp="1"/>
          </p:cNvSpPr>
          <p:nvPr>
            <p:ph type="title"/>
          </p:nvPr>
        </p:nvSpPr>
        <p:spPr>
          <a:xfrm>
            <a:off x="2152185" y="390293"/>
            <a:ext cx="7819830" cy="1806497"/>
          </a:xfrm>
        </p:spPr>
        <p:txBody>
          <a:bodyPr>
            <a:normAutofit fontScale="90000"/>
          </a:bodyPr>
          <a:lstStyle/>
          <a:p>
            <a:r>
              <a:rPr lang="es-ES" dirty="0"/>
              <a:t>Planteamos: ¿Es posible determinar con los diferentes valores analíticos si un paciente hace ejercicio o no?</a:t>
            </a:r>
            <a:br>
              <a:rPr lang="es-ES" dirty="0"/>
            </a:br>
            <a:endParaRPr lang="es-ES" dirty="0"/>
          </a:p>
        </p:txBody>
      </p:sp>
      <p:sp>
        <p:nvSpPr>
          <p:cNvPr id="3" name="Marcador de contenido 2">
            <a:extLst>
              <a:ext uri="{FF2B5EF4-FFF2-40B4-BE49-F238E27FC236}">
                <a16:creationId xmlns:a16="http://schemas.microsoft.com/office/drawing/2014/main" id="{89D21B4D-AD3C-6A41-ACF3-304326F9F7CD}"/>
              </a:ext>
            </a:extLst>
          </p:cNvPr>
          <p:cNvSpPr>
            <a:spLocks noGrp="1"/>
          </p:cNvSpPr>
          <p:nvPr>
            <p:ph idx="1"/>
          </p:nvPr>
        </p:nvSpPr>
        <p:spPr>
          <a:xfrm>
            <a:off x="1952355" y="2783010"/>
            <a:ext cx="8384825" cy="3101983"/>
          </a:xfrm>
        </p:spPr>
        <p:txBody>
          <a:bodyPr/>
          <a:lstStyle/>
          <a:p>
            <a:r>
              <a:rPr lang="es-ES" dirty="0"/>
              <a:t>Planteo varios modelos de machine </a:t>
            </a:r>
            <a:r>
              <a:rPr lang="es-ES" dirty="0" err="1"/>
              <a:t>learning</a:t>
            </a:r>
            <a:r>
              <a:rPr lang="es-ES" dirty="0"/>
              <a:t> para valorar si puedo predecir correctamente con esos valores analíticos si el paciente hace o no ejercicio. </a:t>
            </a:r>
          </a:p>
          <a:p>
            <a:endParaRPr lang="es-ES" dirty="0"/>
          </a:p>
          <a:p>
            <a:r>
              <a:rPr lang="es-ES" dirty="0"/>
              <a:t>Escojo como </a:t>
            </a:r>
            <a:r>
              <a:rPr lang="es-ES" dirty="0" err="1"/>
              <a:t>dataset</a:t>
            </a:r>
            <a:r>
              <a:rPr lang="es-ES" dirty="0"/>
              <a:t> la encuesta nacional de salud y nutrición de EEUU (NHANES), realizada en los Centros para el Control y la Prevención de Enfermedades (CDC) que recoge amplia información sobre salud, nutrición y ejercicio de una población estadounidense variada. </a:t>
            </a:r>
          </a:p>
          <a:p>
            <a:endParaRPr lang="es-ES" dirty="0"/>
          </a:p>
        </p:txBody>
      </p:sp>
    </p:spTree>
    <p:extLst>
      <p:ext uri="{BB962C8B-B14F-4D97-AF65-F5344CB8AC3E}">
        <p14:creationId xmlns:p14="http://schemas.microsoft.com/office/powerpoint/2010/main" val="3775727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4B15E4-EDEA-6A47-BAC7-8303C550E7AA}"/>
              </a:ext>
            </a:extLst>
          </p:cNvPr>
          <p:cNvSpPr>
            <a:spLocks noGrp="1"/>
          </p:cNvSpPr>
          <p:nvPr>
            <p:ph type="title"/>
          </p:nvPr>
        </p:nvSpPr>
        <p:spPr/>
        <p:txBody>
          <a:bodyPr>
            <a:normAutofit fontScale="90000"/>
          </a:bodyPr>
          <a:lstStyle/>
          <a:p>
            <a:r>
              <a:rPr lang="es-ES" dirty="0"/>
              <a:t>PROBAMOS CON DIFERENTES MODELOS DE MACHINE LEARNING E HIPERPARÁMETROS</a:t>
            </a:r>
          </a:p>
        </p:txBody>
      </p:sp>
      <p:pic>
        <p:nvPicPr>
          <p:cNvPr id="4" name="Imagen 3">
            <a:extLst>
              <a:ext uri="{FF2B5EF4-FFF2-40B4-BE49-F238E27FC236}">
                <a16:creationId xmlns:a16="http://schemas.microsoft.com/office/drawing/2014/main" id="{DC5170F7-081F-B443-86F3-FF108C3C1F5B}"/>
              </a:ext>
            </a:extLst>
          </p:cNvPr>
          <p:cNvPicPr>
            <a:picLocks noChangeAspect="1"/>
          </p:cNvPicPr>
          <p:nvPr/>
        </p:nvPicPr>
        <p:blipFill>
          <a:blip r:embed="rId2"/>
          <a:stretch>
            <a:fillRect/>
          </a:stretch>
        </p:blipFill>
        <p:spPr>
          <a:xfrm>
            <a:off x="3683309" y="3076343"/>
            <a:ext cx="4089400" cy="2400300"/>
          </a:xfrm>
          <a:prstGeom prst="rect">
            <a:avLst/>
          </a:prstGeom>
        </p:spPr>
      </p:pic>
    </p:spTree>
    <p:extLst>
      <p:ext uri="{BB962C8B-B14F-4D97-AF65-F5344CB8AC3E}">
        <p14:creationId xmlns:p14="http://schemas.microsoft.com/office/powerpoint/2010/main" val="39629319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E27A43E-5475-0A41-B32B-ADA298B3E9FB}"/>
              </a:ext>
            </a:extLst>
          </p:cNvPr>
          <p:cNvSpPr>
            <a:spLocks noGrp="1"/>
          </p:cNvSpPr>
          <p:nvPr>
            <p:ph idx="1"/>
          </p:nvPr>
        </p:nvSpPr>
        <p:spPr/>
        <p:txBody>
          <a:bodyPr/>
          <a:lstStyle/>
          <a:p>
            <a:endParaRPr lang="es-ES"/>
          </a:p>
        </p:txBody>
      </p:sp>
      <p:pic>
        <p:nvPicPr>
          <p:cNvPr id="4" name="Imagen 3">
            <a:extLst>
              <a:ext uri="{FF2B5EF4-FFF2-40B4-BE49-F238E27FC236}">
                <a16:creationId xmlns:a16="http://schemas.microsoft.com/office/drawing/2014/main" id="{DD00A4E5-29B3-884D-8182-F79103DF3D52}"/>
              </a:ext>
            </a:extLst>
          </p:cNvPr>
          <p:cNvPicPr>
            <a:picLocks noChangeAspect="1"/>
          </p:cNvPicPr>
          <p:nvPr/>
        </p:nvPicPr>
        <p:blipFill>
          <a:blip r:embed="rId2"/>
          <a:stretch>
            <a:fillRect/>
          </a:stretch>
        </p:blipFill>
        <p:spPr>
          <a:xfrm>
            <a:off x="1054100" y="1756985"/>
            <a:ext cx="10083800" cy="4864100"/>
          </a:xfrm>
          <a:prstGeom prst="rect">
            <a:avLst/>
          </a:prstGeom>
        </p:spPr>
      </p:pic>
      <p:sp>
        <p:nvSpPr>
          <p:cNvPr id="5" name="Título 1">
            <a:extLst>
              <a:ext uri="{FF2B5EF4-FFF2-40B4-BE49-F238E27FC236}">
                <a16:creationId xmlns:a16="http://schemas.microsoft.com/office/drawing/2014/main" id="{1DAE5278-4375-F646-935B-74753AAFAD24}"/>
              </a:ext>
            </a:extLst>
          </p:cNvPr>
          <p:cNvSpPr txBox="1">
            <a:spLocks/>
          </p:cNvSpPr>
          <p:nvPr/>
        </p:nvSpPr>
        <p:spPr bwMode="black">
          <a:xfrm>
            <a:off x="2231136" y="281567"/>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fontScale="975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s-ES" dirty="0"/>
              <a:t>EL MODELO MÁS ÓPTIMO DIÓ ACCURACY 0.9545 </a:t>
            </a:r>
          </a:p>
        </p:txBody>
      </p:sp>
    </p:spTree>
    <p:extLst>
      <p:ext uri="{BB962C8B-B14F-4D97-AF65-F5344CB8AC3E}">
        <p14:creationId xmlns:p14="http://schemas.microsoft.com/office/powerpoint/2010/main" val="1905411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0D5697-2C28-3E47-A5AC-F0BB5598331F}"/>
              </a:ext>
            </a:extLst>
          </p:cNvPr>
          <p:cNvSpPr>
            <a:spLocks noGrp="1"/>
          </p:cNvSpPr>
          <p:nvPr>
            <p:ph type="title"/>
          </p:nvPr>
        </p:nvSpPr>
        <p:spPr/>
        <p:txBody>
          <a:bodyPr/>
          <a:lstStyle/>
          <a:p>
            <a:endParaRPr lang="es-ES"/>
          </a:p>
        </p:txBody>
      </p:sp>
      <p:sp>
        <p:nvSpPr>
          <p:cNvPr id="3" name="Marcador de contenido 2">
            <a:extLst>
              <a:ext uri="{FF2B5EF4-FFF2-40B4-BE49-F238E27FC236}">
                <a16:creationId xmlns:a16="http://schemas.microsoft.com/office/drawing/2014/main" id="{8664716A-6918-F241-AF49-EE25A254B079}"/>
              </a:ext>
            </a:extLst>
          </p:cNvPr>
          <p:cNvSpPr>
            <a:spLocks noGrp="1"/>
          </p:cNvSpPr>
          <p:nvPr>
            <p:ph idx="1"/>
          </p:nvPr>
        </p:nvSpPr>
        <p:spPr/>
        <p:txBody>
          <a:bodyPr/>
          <a:lstStyle/>
          <a:p>
            <a:endParaRPr lang="es-ES"/>
          </a:p>
        </p:txBody>
      </p:sp>
      <p:pic>
        <p:nvPicPr>
          <p:cNvPr id="4" name="Imagen 3">
            <a:extLst>
              <a:ext uri="{FF2B5EF4-FFF2-40B4-BE49-F238E27FC236}">
                <a16:creationId xmlns:a16="http://schemas.microsoft.com/office/drawing/2014/main" id="{B940F2F6-DDA3-6D41-85A4-7FD083EFEDDD}"/>
              </a:ext>
            </a:extLst>
          </p:cNvPr>
          <p:cNvPicPr>
            <a:picLocks noChangeAspect="1"/>
          </p:cNvPicPr>
          <p:nvPr/>
        </p:nvPicPr>
        <p:blipFill>
          <a:blip r:embed="rId2"/>
          <a:stretch>
            <a:fillRect/>
          </a:stretch>
        </p:blipFill>
        <p:spPr>
          <a:xfrm>
            <a:off x="2083468" y="0"/>
            <a:ext cx="8025063" cy="6858000"/>
          </a:xfrm>
          <a:prstGeom prst="rect">
            <a:avLst/>
          </a:prstGeom>
        </p:spPr>
      </p:pic>
    </p:spTree>
    <p:extLst>
      <p:ext uri="{BB962C8B-B14F-4D97-AF65-F5344CB8AC3E}">
        <p14:creationId xmlns:p14="http://schemas.microsoft.com/office/powerpoint/2010/main" val="2357303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4B0032-94A3-AA47-86B1-FEDC6DF73A07}"/>
              </a:ext>
            </a:extLst>
          </p:cNvPr>
          <p:cNvSpPr>
            <a:spLocks noGrp="1"/>
          </p:cNvSpPr>
          <p:nvPr>
            <p:ph type="title"/>
          </p:nvPr>
        </p:nvSpPr>
        <p:spPr>
          <a:xfrm>
            <a:off x="1985809" y="362526"/>
            <a:ext cx="7729728" cy="1188720"/>
          </a:xfrm>
        </p:spPr>
        <p:txBody>
          <a:bodyPr/>
          <a:lstStyle/>
          <a:p>
            <a:r>
              <a:rPr lang="es-ES" dirty="0"/>
              <a:t>CARACTERÍSTICAS MÁS RELEVANTES</a:t>
            </a:r>
          </a:p>
        </p:txBody>
      </p:sp>
      <p:pic>
        <p:nvPicPr>
          <p:cNvPr id="4" name="Imagen 3">
            <a:extLst>
              <a:ext uri="{FF2B5EF4-FFF2-40B4-BE49-F238E27FC236}">
                <a16:creationId xmlns:a16="http://schemas.microsoft.com/office/drawing/2014/main" id="{2DEDE469-F15E-9A46-A507-D2682AAA18F0}"/>
              </a:ext>
            </a:extLst>
          </p:cNvPr>
          <p:cNvPicPr>
            <a:picLocks noChangeAspect="1"/>
          </p:cNvPicPr>
          <p:nvPr/>
        </p:nvPicPr>
        <p:blipFill>
          <a:blip r:embed="rId2"/>
          <a:stretch>
            <a:fillRect/>
          </a:stretch>
        </p:blipFill>
        <p:spPr>
          <a:xfrm>
            <a:off x="2932461" y="2129574"/>
            <a:ext cx="5613400" cy="3937000"/>
          </a:xfrm>
          <a:prstGeom prst="rect">
            <a:avLst/>
          </a:prstGeom>
        </p:spPr>
      </p:pic>
    </p:spTree>
    <p:extLst>
      <p:ext uri="{BB962C8B-B14F-4D97-AF65-F5344CB8AC3E}">
        <p14:creationId xmlns:p14="http://schemas.microsoft.com/office/powerpoint/2010/main" val="1227347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CE17E7-0246-3A4E-9CAB-4D19E4C3CCEF}"/>
              </a:ext>
            </a:extLst>
          </p:cNvPr>
          <p:cNvSpPr>
            <a:spLocks noGrp="1"/>
          </p:cNvSpPr>
          <p:nvPr>
            <p:ph type="title"/>
          </p:nvPr>
        </p:nvSpPr>
        <p:spPr/>
        <p:txBody>
          <a:bodyPr/>
          <a:lstStyle/>
          <a:p>
            <a:r>
              <a:rPr lang="es-ES" dirty="0"/>
              <a:t>CONCLUSIÓN</a:t>
            </a:r>
          </a:p>
        </p:txBody>
      </p:sp>
      <p:sp>
        <p:nvSpPr>
          <p:cNvPr id="3" name="Marcador de contenido 2">
            <a:extLst>
              <a:ext uri="{FF2B5EF4-FFF2-40B4-BE49-F238E27FC236}">
                <a16:creationId xmlns:a16="http://schemas.microsoft.com/office/drawing/2014/main" id="{8BE6D347-2503-2D45-AD9B-FF427DC8ED92}"/>
              </a:ext>
            </a:extLst>
          </p:cNvPr>
          <p:cNvSpPr>
            <a:spLocks noGrp="1"/>
          </p:cNvSpPr>
          <p:nvPr>
            <p:ph idx="1"/>
          </p:nvPr>
        </p:nvSpPr>
        <p:spPr/>
        <p:txBody>
          <a:bodyPr>
            <a:normAutofit lnSpcReduction="10000"/>
          </a:bodyPr>
          <a:lstStyle/>
          <a:p>
            <a:pPr marL="0" indent="0">
              <a:buNone/>
            </a:pPr>
            <a:r>
              <a:rPr lang="es-ES" dirty="0"/>
              <a:t>En función de:</a:t>
            </a:r>
          </a:p>
          <a:p>
            <a:r>
              <a:rPr lang="es-ES" dirty="0"/>
              <a:t>NIVEL DE GLUCOSA EN AYUNAS</a:t>
            </a:r>
          </a:p>
          <a:p>
            <a:r>
              <a:rPr lang="es-ES" dirty="0"/>
              <a:t>NIVEL DE HEMOGLOBINA GLICADA</a:t>
            </a:r>
          </a:p>
          <a:p>
            <a:r>
              <a:rPr lang="es-ES" dirty="0"/>
              <a:t>IMC</a:t>
            </a:r>
          </a:p>
          <a:p>
            <a:r>
              <a:rPr lang="es-ES" dirty="0"/>
              <a:t>NIVELES DE INSULINA</a:t>
            </a:r>
          </a:p>
          <a:p>
            <a:pPr marL="0" indent="0">
              <a:buNone/>
            </a:pPr>
            <a:endParaRPr lang="es-ES" dirty="0"/>
          </a:p>
          <a:p>
            <a:pPr marL="0" indent="0">
              <a:buNone/>
            </a:pPr>
            <a:r>
              <a:rPr lang="es-ES" dirty="0"/>
              <a:t>Puedo predecir si el paciente hace ejercicio físico o no, en la primera visita. Proponiendo un plan individualizado de ejercicios y actividad. Así como realizar el seguimiento del cumplimiento del plan de ejercicios. </a:t>
            </a:r>
          </a:p>
        </p:txBody>
      </p:sp>
    </p:spTree>
    <p:extLst>
      <p:ext uri="{BB962C8B-B14F-4D97-AF65-F5344CB8AC3E}">
        <p14:creationId xmlns:p14="http://schemas.microsoft.com/office/powerpoint/2010/main" val="8152596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4955B4F2-D908-8C4D-9998-456E172D6A36}"/>
              </a:ext>
            </a:extLst>
          </p:cNvPr>
          <p:cNvPicPr>
            <a:picLocks noChangeAspect="1"/>
          </p:cNvPicPr>
          <p:nvPr/>
        </p:nvPicPr>
        <p:blipFill>
          <a:blip r:embed="rId2"/>
          <a:stretch>
            <a:fillRect/>
          </a:stretch>
        </p:blipFill>
        <p:spPr>
          <a:xfrm>
            <a:off x="0" y="0"/>
            <a:ext cx="5971508" cy="6858000"/>
          </a:xfrm>
          <a:prstGeom prst="rect">
            <a:avLst/>
          </a:prstGeom>
        </p:spPr>
      </p:pic>
      <p:sp>
        <p:nvSpPr>
          <p:cNvPr id="5" name="Título 1">
            <a:extLst>
              <a:ext uri="{FF2B5EF4-FFF2-40B4-BE49-F238E27FC236}">
                <a16:creationId xmlns:a16="http://schemas.microsoft.com/office/drawing/2014/main" id="{F311400E-7C9F-834E-9DA0-8A33FF94CB08}"/>
              </a:ext>
            </a:extLst>
          </p:cNvPr>
          <p:cNvSpPr>
            <a:spLocks noGrp="1"/>
          </p:cNvSpPr>
          <p:nvPr>
            <p:ph type="title"/>
          </p:nvPr>
        </p:nvSpPr>
        <p:spPr>
          <a:xfrm>
            <a:off x="6177776" y="2548165"/>
            <a:ext cx="5846956" cy="1188720"/>
          </a:xfrm>
        </p:spPr>
        <p:txBody>
          <a:bodyPr/>
          <a:lstStyle/>
          <a:p>
            <a:r>
              <a:rPr lang="es-ES" dirty="0"/>
              <a:t>gracias</a:t>
            </a:r>
          </a:p>
        </p:txBody>
      </p:sp>
    </p:spTree>
    <p:extLst>
      <p:ext uri="{BB962C8B-B14F-4D97-AF65-F5344CB8AC3E}">
        <p14:creationId xmlns:p14="http://schemas.microsoft.com/office/powerpoint/2010/main" val="1307534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FEB231-BA12-8F45-B4DD-08F7F7A4E0DF}"/>
              </a:ext>
            </a:extLst>
          </p:cNvPr>
          <p:cNvSpPr>
            <a:spLocks noGrp="1"/>
          </p:cNvSpPr>
          <p:nvPr>
            <p:ph type="title"/>
          </p:nvPr>
        </p:nvSpPr>
        <p:spPr/>
        <p:txBody>
          <a:bodyPr/>
          <a:lstStyle/>
          <a:p>
            <a:r>
              <a:rPr lang="es-ES" dirty="0"/>
              <a:t>¿quiénes somos?</a:t>
            </a:r>
          </a:p>
        </p:txBody>
      </p:sp>
      <p:sp>
        <p:nvSpPr>
          <p:cNvPr id="3" name="Marcador de contenido 2">
            <a:extLst>
              <a:ext uri="{FF2B5EF4-FFF2-40B4-BE49-F238E27FC236}">
                <a16:creationId xmlns:a16="http://schemas.microsoft.com/office/drawing/2014/main" id="{3EECA0B6-CF3F-6E4C-9277-B6C090DE2BA4}"/>
              </a:ext>
            </a:extLst>
          </p:cNvPr>
          <p:cNvSpPr>
            <a:spLocks noGrp="1"/>
          </p:cNvSpPr>
          <p:nvPr>
            <p:ph idx="1"/>
          </p:nvPr>
        </p:nvSpPr>
        <p:spPr/>
        <p:txBody>
          <a:bodyPr>
            <a:normAutofit lnSpcReduction="10000"/>
          </a:bodyPr>
          <a:lstStyle/>
          <a:p>
            <a:r>
              <a:rPr lang="es-ES" dirty="0"/>
              <a:t>Somos un equipo de profesionales que tratan la Diabetes, y prediabetes de forma global, para que puedas evitar el desarrollo de la enfermedad , o si ya la tienes, necesiten los mínimos fármacos posibles para controlarla. </a:t>
            </a:r>
          </a:p>
          <a:p>
            <a:endParaRPr lang="es-ES" dirty="0"/>
          </a:p>
          <a:p>
            <a:r>
              <a:rPr lang="es-ES" dirty="0"/>
              <a:t>Somos un equipo de Endocrinos, Nutricionistas y Entrenadores personales que vamos a ayudarte a controlar el metabolismo de la glucosa.</a:t>
            </a:r>
          </a:p>
          <a:p>
            <a:endParaRPr lang="es-ES" dirty="0"/>
          </a:p>
          <a:p>
            <a:r>
              <a:rPr lang="es-ES" dirty="0"/>
              <a:t>Nuestra preocupación son los pacientes que nos dicen que hacen ejercicio físico pero no lo realizan. El objetivo del proyecto es dotar de herramientas al equipo para saber si los pacientes cumplen.</a:t>
            </a:r>
          </a:p>
        </p:txBody>
      </p:sp>
    </p:spTree>
    <p:extLst>
      <p:ext uri="{BB962C8B-B14F-4D97-AF65-F5344CB8AC3E}">
        <p14:creationId xmlns:p14="http://schemas.microsoft.com/office/powerpoint/2010/main" val="4187316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661D3B-BBF4-F047-BA8B-A71C81A9EFDE}"/>
              </a:ext>
            </a:extLst>
          </p:cNvPr>
          <p:cNvSpPr>
            <a:spLocks noGrp="1"/>
          </p:cNvSpPr>
          <p:nvPr>
            <p:ph type="title"/>
          </p:nvPr>
        </p:nvSpPr>
        <p:spPr/>
        <p:txBody>
          <a:bodyPr/>
          <a:lstStyle/>
          <a:p>
            <a:r>
              <a:rPr lang="es-ES" dirty="0"/>
              <a:t>¿qué es la glucosa?</a:t>
            </a:r>
          </a:p>
        </p:txBody>
      </p:sp>
      <p:sp>
        <p:nvSpPr>
          <p:cNvPr id="3" name="Marcador de contenido 2">
            <a:extLst>
              <a:ext uri="{FF2B5EF4-FFF2-40B4-BE49-F238E27FC236}">
                <a16:creationId xmlns:a16="http://schemas.microsoft.com/office/drawing/2014/main" id="{5D00672A-D13B-374D-B440-C0B50015DAD9}"/>
              </a:ext>
            </a:extLst>
          </p:cNvPr>
          <p:cNvSpPr>
            <a:spLocks noGrp="1"/>
          </p:cNvSpPr>
          <p:nvPr>
            <p:ph idx="1"/>
          </p:nvPr>
        </p:nvSpPr>
        <p:spPr>
          <a:xfrm>
            <a:off x="2231136" y="2638044"/>
            <a:ext cx="7448123" cy="3101983"/>
          </a:xfrm>
        </p:spPr>
        <p:txBody>
          <a:bodyPr>
            <a:normAutofit/>
          </a:bodyPr>
          <a:lstStyle/>
          <a:p>
            <a:r>
              <a:rPr lang="es-ES" dirty="0"/>
              <a:t>La glucosa o azúcar es el más simple de los carbohidratos.</a:t>
            </a:r>
          </a:p>
          <a:p>
            <a:r>
              <a:rPr lang="es-ES" dirty="0"/>
              <a:t>Los carbohidratos son moléculas que se basan en carbono (C) y agua (H20).</a:t>
            </a:r>
          </a:p>
          <a:p>
            <a:r>
              <a:rPr lang="es-ES" dirty="0"/>
              <a:t>Es un monosacárido (una sola molécula pequeña sencilla).</a:t>
            </a:r>
          </a:p>
          <a:p>
            <a:r>
              <a:rPr lang="es-ES" dirty="0"/>
              <a:t>El principal combustible para el cuerpo, es lo que da energía a cada célula del cuerpo.</a:t>
            </a:r>
          </a:p>
          <a:p>
            <a:r>
              <a:rPr lang="es-ES" dirty="0"/>
              <a:t>Son fuente de carbohidratos: granos de cereales y arroz,  frutas,  lácteos, legumbres,  azúcar,  verduras con almidón (patata, maíz, guisantes).</a:t>
            </a:r>
          </a:p>
          <a:p>
            <a:endParaRPr lang="es-ES" dirty="0"/>
          </a:p>
        </p:txBody>
      </p:sp>
      <p:pic>
        <p:nvPicPr>
          <p:cNvPr id="5" name="Imagen 4">
            <a:extLst>
              <a:ext uri="{FF2B5EF4-FFF2-40B4-BE49-F238E27FC236}">
                <a16:creationId xmlns:a16="http://schemas.microsoft.com/office/drawing/2014/main" id="{2B60D30F-9652-624B-8A2D-F86CCEE8C61E}"/>
              </a:ext>
            </a:extLst>
          </p:cNvPr>
          <p:cNvPicPr>
            <a:picLocks noChangeAspect="1"/>
          </p:cNvPicPr>
          <p:nvPr/>
        </p:nvPicPr>
        <p:blipFill>
          <a:blip r:embed="rId2"/>
          <a:stretch>
            <a:fillRect/>
          </a:stretch>
        </p:blipFill>
        <p:spPr>
          <a:xfrm>
            <a:off x="9830421" y="2760708"/>
            <a:ext cx="2032000" cy="1993900"/>
          </a:xfrm>
          <a:prstGeom prst="rect">
            <a:avLst/>
          </a:prstGeom>
        </p:spPr>
      </p:pic>
    </p:spTree>
    <p:extLst>
      <p:ext uri="{BB962C8B-B14F-4D97-AF65-F5344CB8AC3E}">
        <p14:creationId xmlns:p14="http://schemas.microsoft.com/office/powerpoint/2010/main" val="140661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02CA08-724F-404B-A0F2-19CAFF05CF60}"/>
              </a:ext>
            </a:extLst>
          </p:cNvPr>
          <p:cNvSpPr>
            <a:spLocks noGrp="1"/>
          </p:cNvSpPr>
          <p:nvPr>
            <p:ph type="title"/>
          </p:nvPr>
        </p:nvSpPr>
        <p:spPr>
          <a:xfrm>
            <a:off x="2186531" y="607853"/>
            <a:ext cx="7729728" cy="1188720"/>
          </a:xfrm>
        </p:spPr>
        <p:txBody>
          <a:bodyPr/>
          <a:lstStyle/>
          <a:p>
            <a:r>
              <a:rPr lang="es-ES" dirty="0"/>
              <a:t>Metabolismo de la glucosa</a:t>
            </a:r>
          </a:p>
        </p:txBody>
      </p:sp>
      <p:sp>
        <p:nvSpPr>
          <p:cNvPr id="3" name="Marcador de contenido 2">
            <a:extLst>
              <a:ext uri="{FF2B5EF4-FFF2-40B4-BE49-F238E27FC236}">
                <a16:creationId xmlns:a16="http://schemas.microsoft.com/office/drawing/2014/main" id="{5696A1FF-B705-7647-AB34-9BFCBD3FF221}"/>
              </a:ext>
            </a:extLst>
          </p:cNvPr>
          <p:cNvSpPr>
            <a:spLocks noGrp="1"/>
          </p:cNvSpPr>
          <p:nvPr>
            <p:ph idx="1"/>
          </p:nvPr>
        </p:nvSpPr>
        <p:spPr>
          <a:xfrm>
            <a:off x="502697" y="2537682"/>
            <a:ext cx="7366335" cy="3372463"/>
          </a:xfrm>
        </p:spPr>
        <p:txBody>
          <a:bodyPr>
            <a:normAutofit fontScale="92500"/>
          </a:bodyPr>
          <a:lstStyle/>
          <a:p>
            <a:r>
              <a:rPr lang="es-ES" dirty="0"/>
              <a:t>¿Qué significa metabolismo de la glucosa? Son reacciones bioquímicas que tienen lugar para la formación, descomposición y conversión de glucosa en </a:t>
            </a:r>
            <a:r>
              <a:rPr lang="es-ES" dirty="0" err="1"/>
              <a:t>energÍa</a:t>
            </a:r>
            <a:r>
              <a:rPr lang="es-ES" dirty="0"/>
              <a:t> en los seres vivo. </a:t>
            </a:r>
          </a:p>
          <a:p>
            <a:r>
              <a:rPr lang="es-ES" dirty="0"/>
              <a:t>Cuando comes, tu cuerpo absorbe la glucosa de los alimentos en el intestino delgado, se digiere, y se absorbe la glucosa, pasa a sangre donde viaja hacia las células para proporcionarles energía.</a:t>
            </a:r>
          </a:p>
          <a:p>
            <a:r>
              <a:rPr lang="es-ES" dirty="0"/>
              <a:t>Para que la glucosa entre a las células necesita de la </a:t>
            </a:r>
            <a:r>
              <a:rPr lang="es-ES" b="1" dirty="0"/>
              <a:t>insulina</a:t>
            </a:r>
            <a:r>
              <a:rPr lang="es-ES" dirty="0"/>
              <a:t>, que es una hormona que crea el páncreas, es la llave que abre la célula en este proceso.</a:t>
            </a:r>
          </a:p>
          <a:p>
            <a:r>
              <a:rPr lang="es-ES" dirty="0"/>
              <a:t>La insulina activa los transportadores de glucosa, los cuales la mueven atravesando las paredes de las células y al ingresar se metaboliza para producir energía.</a:t>
            </a:r>
          </a:p>
        </p:txBody>
      </p:sp>
      <p:pic>
        <p:nvPicPr>
          <p:cNvPr id="4" name="Imagen 3">
            <a:extLst>
              <a:ext uri="{FF2B5EF4-FFF2-40B4-BE49-F238E27FC236}">
                <a16:creationId xmlns:a16="http://schemas.microsoft.com/office/drawing/2014/main" id="{833CA7B8-CEF0-9B4C-8F4F-6187DAE66FB7}"/>
              </a:ext>
            </a:extLst>
          </p:cNvPr>
          <p:cNvPicPr>
            <a:picLocks noChangeAspect="1"/>
          </p:cNvPicPr>
          <p:nvPr/>
        </p:nvPicPr>
        <p:blipFill>
          <a:blip r:embed="rId2"/>
          <a:stretch>
            <a:fillRect/>
          </a:stretch>
        </p:blipFill>
        <p:spPr>
          <a:xfrm>
            <a:off x="8150637" y="2626038"/>
            <a:ext cx="3899221" cy="3195753"/>
          </a:xfrm>
          <a:prstGeom prst="rect">
            <a:avLst/>
          </a:prstGeom>
        </p:spPr>
      </p:pic>
    </p:spTree>
    <p:extLst>
      <p:ext uri="{BB962C8B-B14F-4D97-AF65-F5344CB8AC3E}">
        <p14:creationId xmlns:p14="http://schemas.microsoft.com/office/powerpoint/2010/main" val="2499819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7DBC24-DF92-6845-BC4A-80537DB98D17}"/>
              </a:ext>
            </a:extLst>
          </p:cNvPr>
          <p:cNvSpPr>
            <a:spLocks noGrp="1"/>
          </p:cNvSpPr>
          <p:nvPr>
            <p:ph type="title"/>
          </p:nvPr>
        </p:nvSpPr>
        <p:spPr/>
        <p:txBody>
          <a:bodyPr/>
          <a:lstStyle/>
          <a:p>
            <a:r>
              <a:rPr lang="es-ES" dirty="0"/>
              <a:t>¿cómo obtenemos energía en ayunas?</a:t>
            </a:r>
          </a:p>
        </p:txBody>
      </p:sp>
      <p:sp>
        <p:nvSpPr>
          <p:cNvPr id="3" name="Marcador de contenido 2">
            <a:extLst>
              <a:ext uri="{FF2B5EF4-FFF2-40B4-BE49-F238E27FC236}">
                <a16:creationId xmlns:a16="http://schemas.microsoft.com/office/drawing/2014/main" id="{4A662899-DAC6-7741-93A9-8F898E026A3D}"/>
              </a:ext>
            </a:extLst>
          </p:cNvPr>
          <p:cNvSpPr>
            <a:spLocks noGrp="1"/>
          </p:cNvSpPr>
          <p:nvPr>
            <p:ph idx="1"/>
          </p:nvPr>
        </p:nvSpPr>
        <p:spPr/>
        <p:txBody>
          <a:bodyPr/>
          <a:lstStyle/>
          <a:p>
            <a:r>
              <a:rPr lang="es-ES" dirty="0"/>
              <a:t>El hígado actúa como reserva de glucosa y ayuda a mantener los niveles de azúcar en la sangre circulante en ayunas.  </a:t>
            </a:r>
          </a:p>
          <a:p>
            <a:r>
              <a:rPr lang="es-ES" dirty="0"/>
              <a:t>El hígado almacena y fabrica glucosa dependiendo de la necesidad del cuerpo. </a:t>
            </a:r>
          </a:p>
          <a:p>
            <a:r>
              <a:rPr lang="es-ES" dirty="0"/>
              <a:t>Procesos mediados por la insulina. </a:t>
            </a:r>
          </a:p>
        </p:txBody>
      </p:sp>
    </p:spTree>
    <p:extLst>
      <p:ext uri="{BB962C8B-B14F-4D97-AF65-F5344CB8AC3E}">
        <p14:creationId xmlns:p14="http://schemas.microsoft.com/office/powerpoint/2010/main" val="1885374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DABA32-212C-4C4E-B851-F5436F0FF8F8}"/>
              </a:ext>
            </a:extLst>
          </p:cNvPr>
          <p:cNvSpPr>
            <a:spLocks noGrp="1"/>
          </p:cNvSpPr>
          <p:nvPr>
            <p:ph type="title"/>
          </p:nvPr>
        </p:nvSpPr>
        <p:spPr>
          <a:xfrm>
            <a:off x="1941204" y="306770"/>
            <a:ext cx="7729728" cy="1188720"/>
          </a:xfrm>
        </p:spPr>
        <p:txBody>
          <a:bodyPr/>
          <a:lstStyle/>
          <a:p>
            <a:r>
              <a:rPr lang="es-ES" dirty="0"/>
              <a:t>¿cuándo el proceso </a:t>
            </a:r>
            <a:br>
              <a:rPr lang="es-ES" dirty="0"/>
            </a:br>
            <a:r>
              <a:rPr lang="es-ES" dirty="0"/>
              <a:t>no funciona bien?</a:t>
            </a:r>
          </a:p>
        </p:txBody>
      </p:sp>
      <p:sp>
        <p:nvSpPr>
          <p:cNvPr id="3" name="Marcador de contenido 2">
            <a:extLst>
              <a:ext uri="{FF2B5EF4-FFF2-40B4-BE49-F238E27FC236}">
                <a16:creationId xmlns:a16="http://schemas.microsoft.com/office/drawing/2014/main" id="{9AB586B1-48BD-F84A-B32E-E17438FD7978}"/>
              </a:ext>
            </a:extLst>
          </p:cNvPr>
          <p:cNvSpPr>
            <a:spLocks noGrp="1"/>
          </p:cNvSpPr>
          <p:nvPr>
            <p:ph idx="1"/>
          </p:nvPr>
        </p:nvSpPr>
        <p:spPr>
          <a:xfrm>
            <a:off x="780585" y="2062975"/>
            <a:ext cx="10515600" cy="4148254"/>
          </a:xfrm>
        </p:spPr>
        <p:txBody>
          <a:bodyPr>
            <a:normAutofit lnSpcReduction="10000"/>
          </a:bodyPr>
          <a:lstStyle/>
          <a:p>
            <a:pPr marL="0" indent="0">
              <a:buNone/>
            </a:pPr>
            <a:r>
              <a:rPr lang="es-ES" b="1" u="sng" dirty="0"/>
              <a:t>Deficiencia de insulina. </a:t>
            </a:r>
            <a:endParaRPr lang="es-ES" dirty="0"/>
          </a:p>
          <a:p>
            <a:r>
              <a:rPr lang="es-ES" dirty="0"/>
              <a:t>La insulina se produce en el páncreas y administra la cantidad correcta para llevar la glucosa dentro de las células.</a:t>
            </a:r>
          </a:p>
          <a:p>
            <a:r>
              <a:rPr lang="es-ES" dirty="0"/>
              <a:t>En personas con diabetes, el páncreas no funciona bien y tenemos menos insulina. </a:t>
            </a:r>
          </a:p>
          <a:p>
            <a:r>
              <a:rPr lang="es-ES" dirty="0"/>
              <a:t>Si esto pasa, no hay suficiente en el torrente sanguíneo para abrir las células, y con las células cerradas la glucosa no puede ser llevada donde se necesita para generar energía.</a:t>
            </a:r>
          </a:p>
          <a:p>
            <a:endParaRPr lang="es-ES" dirty="0"/>
          </a:p>
          <a:p>
            <a:pPr marL="0" indent="0">
              <a:buNone/>
            </a:pPr>
            <a:r>
              <a:rPr lang="es-ES" b="1" u="sng" dirty="0"/>
              <a:t>Resistencia a la insulina</a:t>
            </a:r>
            <a:endParaRPr lang="es-ES" dirty="0"/>
          </a:p>
          <a:p>
            <a:r>
              <a:rPr lang="es-ES" dirty="0"/>
              <a:t>En algunos pacientes diabéticos tipo 2, las células han desarrollado resistencia a la insulina y aunque haya suficiente, las células se han acostumbrado a que haya </a:t>
            </a:r>
            <a:r>
              <a:rPr lang="es-ES" dirty="0" err="1"/>
              <a:t>insultina</a:t>
            </a:r>
            <a:r>
              <a:rPr lang="es-ES" dirty="0"/>
              <a:t> y no responden transportando la glucosa. </a:t>
            </a:r>
          </a:p>
          <a:p>
            <a:r>
              <a:rPr lang="es-ES" dirty="0"/>
              <a:t>Responde a niveles cada vez más altos de insulina para que la célula pueda absorber la glucosa, siendo más difícil para las células obtener la energía que necesitan.</a:t>
            </a:r>
          </a:p>
          <a:p>
            <a:pPr marL="0" indent="0">
              <a:buNone/>
            </a:pPr>
            <a:endParaRPr lang="es-ES" b="1" dirty="0"/>
          </a:p>
          <a:p>
            <a:endParaRPr lang="es-ES" dirty="0"/>
          </a:p>
        </p:txBody>
      </p:sp>
    </p:spTree>
    <p:extLst>
      <p:ext uri="{BB962C8B-B14F-4D97-AF65-F5344CB8AC3E}">
        <p14:creationId xmlns:p14="http://schemas.microsoft.com/office/powerpoint/2010/main" val="530567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F8971E-9762-0A47-B385-3173CC7E8267}"/>
              </a:ext>
            </a:extLst>
          </p:cNvPr>
          <p:cNvSpPr>
            <a:spLocks noGrp="1"/>
          </p:cNvSpPr>
          <p:nvPr>
            <p:ph type="title"/>
          </p:nvPr>
        </p:nvSpPr>
        <p:spPr>
          <a:xfrm>
            <a:off x="2231136" y="373677"/>
            <a:ext cx="7729728" cy="1188720"/>
          </a:xfrm>
        </p:spPr>
        <p:txBody>
          <a:bodyPr/>
          <a:lstStyle/>
          <a:p>
            <a:r>
              <a:rPr lang="es-ES" dirty="0"/>
              <a:t>¿CUÁNDO NO ESTÁ FUNCIONANDO BIEN EL METABOLISMO DEL AZÚCAR?</a:t>
            </a:r>
          </a:p>
        </p:txBody>
      </p:sp>
      <p:sp>
        <p:nvSpPr>
          <p:cNvPr id="3" name="Marcador de contenido 2">
            <a:extLst>
              <a:ext uri="{FF2B5EF4-FFF2-40B4-BE49-F238E27FC236}">
                <a16:creationId xmlns:a16="http://schemas.microsoft.com/office/drawing/2014/main" id="{6500A885-B306-0B48-8979-CF98D887CEF8}"/>
              </a:ext>
            </a:extLst>
          </p:cNvPr>
          <p:cNvSpPr>
            <a:spLocks noGrp="1"/>
          </p:cNvSpPr>
          <p:nvPr>
            <p:ph idx="1"/>
          </p:nvPr>
        </p:nvSpPr>
        <p:spPr>
          <a:xfrm>
            <a:off x="2130775" y="2214298"/>
            <a:ext cx="8462884" cy="4108444"/>
          </a:xfrm>
        </p:spPr>
        <p:txBody>
          <a:bodyPr>
            <a:normAutofit/>
          </a:bodyPr>
          <a:lstStyle/>
          <a:p>
            <a:pPr marL="0" indent="0">
              <a:buNone/>
            </a:pPr>
            <a:r>
              <a:rPr lang="es-ES" b="1" dirty="0"/>
              <a:t>CUANDO HAY NIVELES ALTOS DE GLUCOSA EN SANGRE.  </a:t>
            </a:r>
          </a:p>
          <a:p>
            <a:pPr marL="0" indent="0">
              <a:buNone/>
            </a:pPr>
            <a:r>
              <a:rPr lang="es-ES" dirty="0"/>
              <a:t>Causas:</a:t>
            </a:r>
          </a:p>
          <a:p>
            <a:r>
              <a:rPr lang="es-ES" dirty="0"/>
              <a:t>Diabetes</a:t>
            </a:r>
          </a:p>
          <a:p>
            <a:r>
              <a:rPr lang="es-ES" dirty="0"/>
              <a:t>Exceso de comida, sobre todo si se trata de carbohidratos y obesidad (IMC alto)</a:t>
            </a:r>
          </a:p>
          <a:p>
            <a:r>
              <a:rPr lang="es-ES" dirty="0"/>
              <a:t>Tener una vida sedentaria: no realizar actividad física.</a:t>
            </a:r>
          </a:p>
          <a:p>
            <a:r>
              <a:rPr lang="es-ES" dirty="0"/>
              <a:t>Productos sin azúcar (suelen contener muchos carbohidratos, almidón y grasa).</a:t>
            </a:r>
          </a:p>
          <a:p>
            <a:r>
              <a:rPr lang="es-ES" dirty="0"/>
              <a:t>Efectos secundarios de medicamentos</a:t>
            </a:r>
          </a:p>
          <a:p>
            <a:r>
              <a:rPr lang="es-ES" dirty="0"/>
              <a:t>Situaciones de estrés.</a:t>
            </a:r>
          </a:p>
          <a:p>
            <a:r>
              <a:rPr lang="es-ES" dirty="0"/>
              <a:t>Deshidratación y/o fiebre</a:t>
            </a:r>
          </a:p>
        </p:txBody>
      </p:sp>
    </p:spTree>
    <p:extLst>
      <p:ext uri="{BB962C8B-B14F-4D97-AF65-F5344CB8AC3E}">
        <p14:creationId xmlns:p14="http://schemas.microsoft.com/office/powerpoint/2010/main" val="1423269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E5F58B-1BF9-B940-B637-A20B35F26128}"/>
              </a:ext>
            </a:extLst>
          </p:cNvPr>
          <p:cNvSpPr>
            <a:spLocks noGrp="1"/>
          </p:cNvSpPr>
          <p:nvPr>
            <p:ph type="title"/>
          </p:nvPr>
        </p:nvSpPr>
        <p:spPr/>
        <p:txBody>
          <a:bodyPr/>
          <a:lstStyle/>
          <a:p>
            <a:r>
              <a:rPr lang="es-ES" dirty="0"/>
              <a:t>¿CÓMO DIAGNOSTICAR DIABETES?</a:t>
            </a:r>
          </a:p>
        </p:txBody>
      </p:sp>
      <p:sp>
        <p:nvSpPr>
          <p:cNvPr id="3" name="Marcador de contenido 2">
            <a:extLst>
              <a:ext uri="{FF2B5EF4-FFF2-40B4-BE49-F238E27FC236}">
                <a16:creationId xmlns:a16="http://schemas.microsoft.com/office/drawing/2014/main" id="{03BE6422-90A0-2C45-B525-0AFC3DB18F1E}"/>
              </a:ext>
            </a:extLst>
          </p:cNvPr>
          <p:cNvSpPr>
            <a:spLocks noGrp="1"/>
          </p:cNvSpPr>
          <p:nvPr>
            <p:ph idx="1"/>
          </p:nvPr>
        </p:nvSpPr>
        <p:spPr/>
        <p:txBody>
          <a:bodyPr/>
          <a:lstStyle/>
          <a:p>
            <a:r>
              <a:rPr lang="es-ES" dirty="0"/>
              <a:t>Glucosa ayunas elevada (&gt;126 mg/dl o 7 </a:t>
            </a:r>
            <a:r>
              <a:rPr lang="es-ES" dirty="0" err="1"/>
              <a:t>mmol</a:t>
            </a:r>
            <a:r>
              <a:rPr lang="es-ES" dirty="0"/>
              <a:t>/l) en 2 pruebas. No se encuentra alterada por la ingesta.</a:t>
            </a:r>
          </a:p>
          <a:p>
            <a:r>
              <a:rPr lang="es-ES" dirty="0"/>
              <a:t>Hemoglobina </a:t>
            </a:r>
            <a:r>
              <a:rPr lang="es-ES" dirty="0" err="1"/>
              <a:t>glicada</a:t>
            </a:r>
            <a:r>
              <a:rPr lang="es-ES" dirty="0"/>
              <a:t> &gt; 6.5%.  Indica el nivel promedio de glucosa en sangre durante los últimos 2 a 3 meses.</a:t>
            </a:r>
          </a:p>
          <a:p>
            <a:r>
              <a:rPr lang="es-ES" dirty="0"/>
              <a:t>Prueba de tolerancia a la glucosa: ayunas durante la noche, se mide el nivel de glucosa en ayunas, y bebes un líquido azucarado y se mide el nivel de glucosa en la sangre periódicamente durante las siguientes dos horas. Es decir mide como responde tu cuerpo (secreción de insulina) controlando el azúcar. </a:t>
            </a:r>
          </a:p>
        </p:txBody>
      </p:sp>
    </p:spTree>
    <p:extLst>
      <p:ext uri="{BB962C8B-B14F-4D97-AF65-F5344CB8AC3E}">
        <p14:creationId xmlns:p14="http://schemas.microsoft.com/office/powerpoint/2010/main" val="1684579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1874DF-3825-874B-834D-C7CE2B3058DE}"/>
              </a:ext>
            </a:extLst>
          </p:cNvPr>
          <p:cNvSpPr>
            <a:spLocks noGrp="1"/>
          </p:cNvSpPr>
          <p:nvPr>
            <p:ph type="title"/>
          </p:nvPr>
        </p:nvSpPr>
        <p:spPr>
          <a:xfrm>
            <a:off x="2208834" y="184106"/>
            <a:ext cx="7729728" cy="1188720"/>
          </a:xfrm>
        </p:spPr>
        <p:txBody>
          <a:bodyPr/>
          <a:lstStyle/>
          <a:p>
            <a:r>
              <a:rPr lang="es-ES" dirty="0"/>
              <a:t>prediabetes</a:t>
            </a:r>
          </a:p>
        </p:txBody>
      </p:sp>
      <p:sp>
        <p:nvSpPr>
          <p:cNvPr id="3" name="Marcador de contenido 2">
            <a:extLst>
              <a:ext uri="{FF2B5EF4-FFF2-40B4-BE49-F238E27FC236}">
                <a16:creationId xmlns:a16="http://schemas.microsoft.com/office/drawing/2014/main" id="{6C7D7B34-319A-D041-A22A-D9F484B73F17}"/>
              </a:ext>
            </a:extLst>
          </p:cNvPr>
          <p:cNvSpPr>
            <a:spLocks noGrp="1"/>
          </p:cNvSpPr>
          <p:nvPr>
            <p:ph idx="1"/>
          </p:nvPr>
        </p:nvSpPr>
        <p:spPr>
          <a:xfrm>
            <a:off x="713678" y="2040674"/>
            <a:ext cx="10426390" cy="4638906"/>
          </a:xfrm>
        </p:spPr>
        <p:txBody>
          <a:bodyPr>
            <a:normAutofit/>
          </a:bodyPr>
          <a:lstStyle/>
          <a:p>
            <a:pPr marL="0" indent="0">
              <a:buNone/>
            </a:pPr>
            <a:r>
              <a:rPr lang="es-ES" dirty="0"/>
              <a:t>Significa que los niveles de glucosa y </a:t>
            </a:r>
            <a:r>
              <a:rPr lang="es-ES" dirty="0" err="1"/>
              <a:t>Hb</a:t>
            </a:r>
            <a:r>
              <a:rPr lang="es-ES" dirty="0"/>
              <a:t> </a:t>
            </a:r>
            <a:r>
              <a:rPr lang="es-ES" dirty="0" err="1"/>
              <a:t>glicada</a:t>
            </a:r>
            <a:r>
              <a:rPr lang="es-ES" dirty="0"/>
              <a:t> son más altos de lo normal pero no lo suficientemente altos para ser diagnosticados como diabetes.</a:t>
            </a:r>
          </a:p>
          <a:p>
            <a:pPr marL="0" indent="0">
              <a:buNone/>
            </a:pPr>
            <a:r>
              <a:rPr lang="es-ES" dirty="0"/>
              <a:t>Factores de riesgo: </a:t>
            </a:r>
          </a:p>
          <a:p>
            <a:r>
              <a:rPr lang="es-ES" dirty="0"/>
              <a:t>IMC alto</a:t>
            </a:r>
          </a:p>
          <a:p>
            <a:r>
              <a:rPr lang="es-ES" dirty="0"/>
              <a:t>edad de 45 años o mayor</a:t>
            </a:r>
          </a:p>
          <a:p>
            <a:r>
              <a:rPr lang="es-ES" dirty="0"/>
              <a:t>inactividad física</a:t>
            </a:r>
          </a:p>
          <a:p>
            <a:r>
              <a:rPr lang="es-ES" dirty="0"/>
              <a:t>antecedentes familiares de primer grado</a:t>
            </a:r>
          </a:p>
          <a:p>
            <a:r>
              <a:rPr lang="es-ES" dirty="0"/>
              <a:t>síndrome metabólico: presión arterial alta / niveles anormales de colesterol</a:t>
            </a:r>
          </a:p>
          <a:p>
            <a:r>
              <a:rPr lang="es-ES" dirty="0"/>
              <a:t>un historial de enfermedad cardíaca o accidentes cerebrovasculares</a:t>
            </a:r>
          </a:p>
          <a:p>
            <a:r>
              <a:rPr lang="es-ES" dirty="0"/>
              <a:t>síndrome de ovario </a:t>
            </a:r>
            <a:r>
              <a:rPr lang="es-ES" dirty="0" err="1"/>
              <a:t>poliquístico</a:t>
            </a:r>
            <a:endParaRPr lang="es-ES" dirty="0"/>
          </a:p>
          <a:p>
            <a:r>
              <a:rPr lang="es-ES" dirty="0"/>
              <a:t>un historial de </a:t>
            </a:r>
            <a:r>
              <a:rPr lang="es-ES" dirty="0">
                <a:hlinkClick r:id="rId2"/>
              </a:rPr>
              <a:t>diabetes gestacional</a:t>
            </a:r>
            <a:endParaRPr lang="es-ES" dirty="0"/>
          </a:p>
          <a:p>
            <a:endParaRPr lang="es-ES" dirty="0"/>
          </a:p>
        </p:txBody>
      </p:sp>
    </p:spTree>
    <p:extLst>
      <p:ext uri="{BB962C8B-B14F-4D97-AF65-F5344CB8AC3E}">
        <p14:creationId xmlns:p14="http://schemas.microsoft.com/office/powerpoint/2010/main" val="2366969970"/>
      </p:ext>
    </p:extLst>
  </p:cSld>
  <p:clrMapOvr>
    <a:masterClrMapping/>
  </p:clrMapOvr>
</p:sld>
</file>

<file path=ppt/theme/theme1.xml><?xml version="1.0" encoding="utf-8"?>
<a:theme xmlns:a="http://schemas.openxmlformats.org/drawingml/2006/main" name="Paquete">
  <a:themeElements>
    <a:clrScheme name="Paquete">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quete">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quete">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{0A0E0C63-D826-CA4B-A648-3BFAD418143F}tf10001120</Template>
  <TotalTime>289</TotalTime>
  <Words>1095</Words>
  <Application>Microsoft Office PowerPoint</Application>
  <PresentationFormat>Panorámica</PresentationFormat>
  <Paragraphs>93</Paragraphs>
  <Slides>19</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19</vt:i4>
      </vt:variant>
    </vt:vector>
  </HeadingPairs>
  <TitlesOfParts>
    <vt:vector size="22" baseType="lpstr">
      <vt:lpstr>Arial</vt:lpstr>
      <vt:lpstr>Gill Sans MT</vt:lpstr>
      <vt:lpstr>Paquete</vt:lpstr>
      <vt:lpstr>EJERCICIO Y METABOLISMO  de la glucosa</vt:lpstr>
      <vt:lpstr>¿quiénes somos?</vt:lpstr>
      <vt:lpstr>¿qué es la glucosa?</vt:lpstr>
      <vt:lpstr>Metabolismo de la glucosa</vt:lpstr>
      <vt:lpstr>¿cómo obtenemos energía en ayunas?</vt:lpstr>
      <vt:lpstr>¿cuándo el proceso  no funciona bien?</vt:lpstr>
      <vt:lpstr>¿CUÁNDO NO ESTÁ FUNCIONANDO BIEN EL METABOLISMO DEL AZÚCAR?</vt:lpstr>
      <vt:lpstr>¿CÓMO DIAGNOSTICAR DIABETES?</vt:lpstr>
      <vt:lpstr>prediabetes</vt:lpstr>
      <vt:lpstr>Ejercicio y metabolismo  del azúcar</vt:lpstr>
      <vt:lpstr>Por tanto existe una relación entre:</vt:lpstr>
      <vt:lpstr>Por tanto existe una relación entre:</vt:lpstr>
      <vt:lpstr>Planteamos: ¿Es posible determinar con los diferentes valores analíticos si un paciente hace ejercicio o no? </vt:lpstr>
      <vt:lpstr>PROBAMOS CON DIFERENTES MODELOS DE MACHINE LEARNING E HIPERPARÁMETROS</vt:lpstr>
      <vt:lpstr>Presentación de PowerPoint</vt:lpstr>
      <vt:lpstr>Presentación de PowerPoint</vt:lpstr>
      <vt:lpstr>CARACTERÍSTICAS MÁS RELEVANTES</vt:lpstr>
      <vt:lpstr>CONCLUSIÓN</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EJERCICIO Y METABOLISMO  de la glucosa</dc:title>
  <dc:creator>Microsoft Office User</dc:creator>
  <cp:lastModifiedBy>Victor Pretelt</cp:lastModifiedBy>
  <cp:revision>14</cp:revision>
  <dcterms:created xsi:type="dcterms:W3CDTF">2024-06-04T07:38:56Z</dcterms:created>
  <dcterms:modified xsi:type="dcterms:W3CDTF">2024-06-04T19:27:48Z</dcterms:modified>
</cp:coreProperties>
</file>

<file path=docProps/thumbnail.jpeg>
</file>